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</p:sldMasterIdLst>
  <p:notesMasterIdLst>
    <p:notesMasterId r:id="rId32"/>
  </p:notesMasterIdLst>
  <p:handoutMasterIdLst>
    <p:handoutMasterId r:id="rId33"/>
  </p:handoutMasterIdLst>
  <p:sldIdLst>
    <p:sldId id="280" r:id="rId3"/>
    <p:sldId id="558" r:id="rId4"/>
    <p:sldId id="544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68" r:id="rId13"/>
    <p:sldId id="569" r:id="rId14"/>
    <p:sldId id="570" r:id="rId15"/>
    <p:sldId id="571" r:id="rId16"/>
    <p:sldId id="572" r:id="rId17"/>
    <p:sldId id="575" r:id="rId18"/>
    <p:sldId id="576" r:id="rId19"/>
    <p:sldId id="579" r:id="rId20"/>
    <p:sldId id="577" r:id="rId21"/>
    <p:sldId id="580" r:id="rId22"/>
    <p:sldId id="574" r:id="rId23"/>
    <p:sldId id="573" r:id="rId24"/>
    <p:sldId id="581" r:id="rId25"/>
    <p:sldId id="582" r:id="rId26"/>
    <p:sldId id="583" r:id="rId27"/>
    <p:sldId id="584" r:id="rId28"/>
    <p:sldId id="585" r:id="rId29"/>
    <p:sldId id="586" r:id="rId30"/>
    <p:sldId id="559" r:id="rId31"/>
  </p:sldIdLst>
  <p:sldSz cx="9144000" cy="6858000" type="screen4x3"/>
  <p:notesSz cx="6883400" cy="10033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646"/>
    <a:srgbClr val="0033CC"/>
    <a:srgbClr val="EDFC62"/>
    <a:srgbClr val="E9EF6F"/>
    <a:srgbClr val="808080"/>
    <a:srgbClr val="FFFF99"/>
    <a:srgbClr val="FFCC99"/>
    <a:srgbClr val="0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052" autoAdjust="0"/>
    <p:restoredTop sz="92566" autoAdjust="0"/>
  </p:normalViewPr>
  <p:slideViewPr>
    <p:cSldViewPr snapToGrid="0">
      <p:cViewPr>
        <p:scale>
          <a:sx n="132" d="100"/>
          <a:sy n="132" d="100"/>
        </p:scale>
        <p:origin x="-3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-2790" y="-108"/>
      </p:cViewPr>
      <p:guideLst>
        <p:guide orient="horz" pos="316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2" tIns="47091" rIns="94182" bIns="47091" numCol="1" anchor="t" anchorCtr="0" compatLnSpc="1">
            <a:prstTxWarp prst="textNoShape">
              <a:avLst/>
            </a:prstTxWarp>
          </a:bodyPr>
          <a:lstStyle>
            <a:lvl1pPr defTabSz="941388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2" tIns="47091" rIns="94182" bIns="47091" numCol="1" anchor="t" anchorCtr="0" compatLnSpc="1">
            <a:prstTxWarp prst="textNoShape">
              <a:avLst/>
            </a:prstTxWarp>
          </a:bodyPr>
          <a:lstStyle>
            <a:lvl1pPr algn="r" defTabSz="941388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8175"/>
            <a:ext cx="29829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2" tIns="47091" rIns="94182" bIns="47091" numCol="1" anchor="b" anchorCtr="0" compatLnSpc="1">
            <a:prstTxWarp prst="textNoShape">
              <a:avLst/>
            </a:prstTxWarp>
          </a:bodyPr>
          <a:lstStyle>
            <a:lvl1pPr defTabSz="941388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9528175"/>
            <a:ext cx="29829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2" tIns="47091" rIns="94182" bIns="47091" numCol="1" anchor="b" anchorCtr="0" compatLnSpc="1">
            <a:prstTxWarp prst="textNoShape">
              <a:avLst/>
            </a:prstTxWarp>
          </a:bodyPr>
          <a:lstStyle>
            <a:lvl1pPr algn="r" defTabSz="941388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ADA22E6-FCF3-4B67-B82F-F24C2C1320E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0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2" tIns="47091" rIns="94182" bIns="47091" numCol="1" anchor="t" anchorCtr="0" compatLnSpc="1">
            <a:prstTxWarp prst="textNoShape">
              <a:avLst/>
            </a:prstTxWarp>
          </a:bodyPr>
          <a:lstStyle>
            <a:lvl1pPr defTabSz="941388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2" tIns="47091" rIns="94182" bIns="47091" numCol="1" anchor="t" anchorCtr="0" compatLnSpc="1">
            <a:prstTxWarp prst="textNoShape">
              <a:avLst/>
            </a:prstTxWarp>
          </a:bodyPr>
          <a:lstStyle>
            <a:lvl1pPr algn="r" defTabSz="941388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52475"/>
            <a:ext cx="5018087" cy="3763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4088"/>
            <a:ext cx="5505450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2" tIns="47091" rIns="94182" bIns="470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8175"/>
            <a:ext cx="29829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2" tIns="47091" rIns="94182" bIns="47091" numCol="1" anchor="b" anchorCtr="0" compatLnSpc="1">
            <a:prstTxWarp prst="textNoShape">
              <a:avLst/>
            </a:prstTxWarp>
          </a:bodyPr>
          <a:lstStyle>
            <a:lvl1pPr defTabSz="941388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528175"/>
            <a:ext cx="29829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2" tIns="47091" rIns="94182" bIns="47091" numCol="1" anchor="b" anchorCtr="0" compatLnSpc="1">
            <a:prstTxWarp prst="textNoShape">
              <a:avLst/>
            </a:prstTxWarp>
          </a:bodyPr>
          <a:lstStyle>
            <a:lvl1pPr algn="r" defTabSz="941388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53F56FD-66EA-40EF-A102-70611AC18EF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702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9BF60-7374-4530-B639-C04444911784}" type="slidenum">
              <a:rPr lang="de-DE"/>
              <a:pPr/>
              <a:t>1</a:t>
            </a:fld>
            <a:endParaRPr lang="de-DE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23" name="Picture 19" descr="Kopfbild-Handy-ohne-Logo-mit-Transparen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76475"/>
          </a:xfrm>
          <a:prstGeom prst="rect">
            <a:avLst/>
          </a:prstGeom>
          <a:noFill/>
        </p:spPr>
      </p:pic>
      <p:sp>
        <p:nvSpPr>
          <p:cNvPr id="815115" name="Rectangle 11"/>
          <p:cNvSpPr>
            <a:spLocks noChangeArrowheads="1"/>
          </p:cNvSpPr>
          <p:nvPr/>
        </p:nvSpPr>
        <p:spPr bwMode="auto">
          <a:xfrm>
            <a:off x="-9525" y="2268538"/>
            <a:ext cx="9153525" cy="3436937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358775" indent="-250825" algn="ctr" defTabSz="457200"/>
            <a:endParaRPr lang="de-DE"/>
          </a:p>
        </p:txBody>
      </p:sp>
      <p:sp>
        <p:nvSpPr>
          <p:cNvPr id="815118" name="Rectangle 14"/>
          <p:cNvSpPr>
            <a:spLocks noChangeArrowheads="1"/>
          </p:cNvSpPr>
          <p:nvPr/>
        </p:nvSpPr>
        <p:spPr bwMode="auto">
          <a:xfrm>
            <a:off x="-9525" y="1466850"/>
            <a:ext cx="9153525" cy="161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815119" name="Picture 15" descr="Logo_RGB_3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1165225"/>
            <a:ext cx="1681163" cy="717550"/>
          </a:xfrm>
          <a:prstGeom prst="rect">
            <a:avLst/>
          </a:prstGeom>
          <a:noFill/>
        </p:spPr>
      </p:pic>
      <p:sp>
        <p:nvSpPr>
          <p:cNvPr id="815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578100"/>
            <a:ext cx="6324600" cy="850900"/>
          </a:xfrm>
        </p:spPr>
        <p:txBody>
          <a:bodyPr tIns="46038" bIns="46038"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576638"/>
            <a:ext cx="4953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5989876"/>
            <a:ext cx="3290088" cy="64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202000" cy="556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066800"/>
            <a:ext cx="762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4083" name="Rectangle 3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2400">
              <a:solidFill>
                <a:srgbClr val="012D9A"/>
              </a:solidFill>
            </a:endParaRPr>
          </a:p>
        </p:txBody>
      </p:sp>
      <p:sp>
        <p:nvSpPr>
          <p:cNvPr id="814085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2400">
              <a:solidFill>
                <a:srgbClr val="012D9A"/>
              </a:solidFill>
            </a:endParaRPr>
          </a:p>
        </p:txBody>
      </p:sp>
      <p:sp>
        <p:nvSpPr>
          <p:cNvPr id="8140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0" rIns="9207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Master-Titelformat</a:t>
            </a:r>
          </a:p>
        </p:txBody>
      </p:sp>
      <p:sp>
        <p:nvSpPr>
          <p:cNvPr id="814089" name="Rectangle 9"/>
          <p:cNvSpPr>
            <a:spLocks noChangeArrowheads="1"/>
          </p:cNvSpPr>
          <p:nvPr/>
        </p:nvSpPr>
        <p:spPr bwMode="auto">
          <a:xfrm>
            <a:off x="67056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de-DE" sz="2400">
              <a:solidFill>
                <a:srgbClr val="012D9A"/>
              </a:solidFill>
            </a:endParaRPr>
          </a:p>
        </p:txBody>
      </p:sp>
      <p:pic>
        <p:nvPicPr>
          <p:cNvPr id="814090" name="Picture 10" descr="folie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76213"/>
            <a:ext cx="1752600" cy="690562"/>
          </a:xfrm>
          <a:prstGeom prst="rect">
            <a:avLst/>
          </a:prstGeom>
          <a:noFill/>
        </p:spPr>
      </p:pic>
      <p:sp>
        <p:nvSpPr>
          <p:cNvPr id="814091" name="Line 11"/>
          <p:cNvSpPr>
            <a:spLocks noChangeShapeType="1"/>
          </p:cNvSpPr>
          <p:nvPr/>
        </p:nvSpPr>
        <p:spPr bwMode="auto">
          <a:xfrm flipH="1">
            <a:off x="671513" y="838200"/>
            <a:ext cx="64770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14092" name="Line 12"/>
          <p:cNvSpPr>
            <a:spLocks noChangeShapeType="1"/>
          </p:cNvSpPr>
          <p:nvPr/>
        </p:nvSpPr>
        <p:spPr bwMode="auto">
          <a:xfrm rot="5400000" flipH="1" flipV="1">
            <a:off x="-2216943" y="3726656"/>
            <a:ext cx="5791200" cy="14287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814093" name="Picture 13" descr="folie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76213"/>
            <a:ext cx="1752600" cy="690562"/>
          </a:xfrm>
          <a:prstGeom prst="rect">
            <a:avLst/>
          </a:prstGeom>
          <a:noFill/>
        </p:spPr>
      </p:pic>
      <p:sp>
        <p:nvSpPr>
          <p:cNvPr id="814094" name="Line 14"/>
          <p:cNvSpPr>
            <a:spLocks noChangeShapeType="1"/>
          </p:cNvSpPr>
          <p:nvPr/>
        </p:nvSpPr>
        <p:spPr bwMode="auto">
          <a:xfrm flipH="1">
            <a:off x="671513" y="838200"/>
            <a:ext cx="64770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14097" name="Rectangle 17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2400">
              <a:solidFill>
                <a:srgbClr val="012D9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000" b="1">
          <a:solidFill>
            <a:srgbClr val="00389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334" name="Picture 22" descr="Kopfbild-Handy-ohne-Logo-mit-Transparenz-schm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271588"/>
          </a:xfrm>
          <a:prstGeom prst="rect">
            <a:avLst/>
          </a:prstGeom>
          <a:noFill/>
        </p:spPr>
      </p:pic>
      <p:sp>
        <p:nvSpPr>
          <p:cNvPr id="909320" name="Rectangle 8"/>
          <p:cNvSpPr>
            <a:spLocks noChangeArrowheads="1"/>
          </p:cNvSpPr>
          <p:nvPr/>
        </p:nvSpPr>
        <p:spPr bwMode="auto">
          <a:xfrm>
            <a:off x="-9525" y="1262063"/>
            <a:ext cx="9153525" cy="4443412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358775" indent="-250825" algn="ctr" defTabSz="457200"/>
            <a:endParaRPr lang="de-DE"/>
          </a:p>
        </p:txBody>
      </p:sp>
      <p:sp>
        <p:nvSpPr>
          <p:cNvPr id="909327" name="Rectangle 15"/>
          <p:cNvSpPr>
            <a:spLocks noChangeArrowheads="1"/>
          </p:cNvSpPr>
          <p:nvPr/>
        </p:nvSpPr>
        <p:spPr bwMode="auto">
          <a:xfrm>
            <a:off x="-9525" y="741363"/>
            <a:ext cx="9153525" cy="920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909324" name="Picture 12" descr="Logo_RGB_36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70788" y="455613"/>
            <a:ext cx="1174750" cy="501650"/>
          </a:xfrm>
          <a:prstGeom prst="rect">
            <a:avLst/>
          </a:prstGeom>
          <a:noFill/>
        </p:spPr>
      </p:pic>
      <p:sp>
        <p:nvSpPr>
          <p:cNvPr id="90932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2263775"/>
            <a:ext cx="64833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5989876"/>
            <a:ext cx="3290088" cy="6449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accent2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ng.com/net/pri043d0fx/ate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xing.com/net/pri043d0fx/wiso_nuernberg" TargetMode="External"/><Relationship Id="rId4" Type="http://schemas.openxmlformats.org/officeDocument/2006/relationships/hyperlink" Target="https://www.xing.com/net/pri043d0fx/alumnifa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youtube.com/user/Bayer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user/Bayer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Bayern" TargetMode="External"/><Relationship Id="rId2" Type="http://schemas.openxmlformats.org/officeDocument/2006/relationships/hyperlink" Target="https://www.youtube.com/watch?feature=player_embedded&amp;v=IzRkiFh7Rj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Bayern" TargetMode="External"/><Relationship Id="rId2" Type="http://schemas.openxmlformats.org/officeDocument/2006/relationships/hyperlink" Target="https://www.youtube.com/watch?feature=player_embedded&amp;v=PjSsQsC3p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Bayern" TargetMode="External"/><Relationship Id="rId2" Type="http://schemas.openxmlformats.org/officeDocument/2006/relationships/hyperlink" Target="http://www.youtube.com/user/alexanderlehman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Bayern" TargetMode="External"/><Relationship Id="rId2" Type="http://schemas.openxmlformats.org/officeDocument/2006/relationships/hyperlink" Target="https://www.youtube.com/user/euremuetterchanne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videoportal.fau.d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researchgate.ne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e-de.facebook.com/legal/term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lus.google.com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IB.FAU.Nuremberg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www.facebook.com/Collegium.Alexandrinum.FA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pages/Universit%C3%A4t-Erlangen-N%C3%BCrnberg-Technische-Fakult%C3%A4t/159695617395190" TargetMode="External"/><Relationship Id="rId11" Type="http://schemas.openxmlformats.org/officeDocument/2006/relationships/hyperlink" Target="http://www.facebook.com/GSFAU" TargetMode="External"/><Relationship Id="rId5" Type="http://schemas.openxmlformats.org/officeDocument/2006/relationships/hyperlink" Target="http://www.facebook.com/fau.fachbereich.wirtschaftswissenschaften" TargetMode="External"/><Relationship Id="rId10" Type="http://schemas.openxmlformats.org/officeDocument/2006/relationships/hyperlink" Target="http://www.facebook.com/Stuve.Uni.Erlangen.Nuernberg" TargetMode="External"/><Relationship Id="rId4" Type="http://schemas.openxmlformats.org/officeDocument/2006/relationships/hyperlink" Target="http://www.facebook.com/Uni.Erlangen.Nuernberg" TargetMode="External"/><Relationship Id="rId9" Type="http://schemas.openxmlformats.org/officeDocument/2006/relationships/hyperlink" Target="http://www.facebook.com/pages/Jura-an-der-Universit%C3%A4t-Erlangen-N%C3%BCrnberg/18273470843698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6" name="Rectangle 10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sz="2800" dirty="0" smtClean="0"/>
              <a:t>Webmaster Campustreffen</a:t>
            </a:r>
            <a:endParaRPr lang="de-DE" sz="2800" dirty="0"/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err="1" smtClean="0"/>
              <a:t>Social</a:t>
            </a:r>
            <a:r>
              <a:rPr lang="de-DE" dirty="0" smtClean="0"/>
              <a:t> Media an der FAU</a:t>
            </a:r>
            <a:endParaRPr lang="de-DE" dirty="0"/>
          </a:p>
          <a:p>
            <a:endParaRPr lang="de-DE" dirty="0" smtClean="0"/>
          </a:p>
          <a:p>
            <a:r>
              <a:rPr lang="de-DE" sz="1800" dirty="0" smtClean="0"/>
              <a:t>Wolfgang Wiese</a:t>
            </a:r>
          </a:p>
          <a:p>
            <a:r>
              <a:rPr lang="de-DE" sz="1800" dirty="0" smtClean="0"/>
              <a:t>31. Mai 2012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Twitter</a:t>
            </a:r>
            <a:endParaRPr lang="de-DE" dirty="0" smtClean="0"/>
          </a:p>
          <a:p>
            <a:pPr lvl="1"/>
            <a:r>
              <a:rPr lang="de-DE" dirty="0" smtClean="0"/>
              <a:t>Nachrichten(-verbreitungs- und </a:t>
            </a:r>
            <a:r>
              <a:rPr lang="de-DE" dirty="0" err="1" smtClean="0"/>
              <a:t>aggregierungs</a:t>
            </a:r>
            <a:r>
              <a:rPr lang="de-DE" dirty="0" smtClean="0"/>
              <a:t>-)medium; kein soziales Netzwerk</a:t>
            </a:r>
          </a:p>
          <a:p>
            <a:pPr lvl="1"/>
            <a:r>
              <a:rPr lang="de-DE" dirty="0" smtClean="0"/>
              <a:t>Schnelle Verbreitung von Kurznachrichten (bis 140 Zeichen), aber auch von Links oder Bildern</a:t>
            </a:r>
          </a:p>
          <a:p>
            <a:pPr lvl="1"/>
            <a:endParaRPr lang="de-DE" dirty="0" smtClean="0"/>
          </a:p>
          <a:p>
            <a:pPr lvl="1"/>
            <a:r>
              <a:rPr lang="de-DE" dirty="0"/>
              <a:t>21. Juni – </a:t>
            </a:r>
            <a:r>
              <a:rPr lang="de-DE" dirty="0" err="1"/>
              <a:t>Twitter</a:t>
            </a:r>
            <a:r>
              <a:rPr lang="de-DE" dirty="0"/>
              <a:t> (</a:t>
            </a:r>
            <a:r>
              <a:rPr lang="de-DE" dirty="0" err="1"/>
              <a:t>Folger</a:t>
            </a:r>
            <a:r>
              <a:rPr lang="de-DE" dirty="0"/>
              <a:t>, Stadt Erlangen)</a:t>
            </a:r>
          </a:p>
          <a:p>
            <a:pPr lvl="1"/>
            <a:endParaRPr lang="de-DE" dirty="0"/>
          </a:p>
        </p:txBody>
      </p:sp>
      <p:pic>
        <p:nvPicPr>
          <p:cNvPr id="9218" name="Picture 2" descr="F:\Bilder\socialmediaicons_v190\twitter-24x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76" y="116046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XING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52" y="1693312"/>
            <a:ext cx="4560548" cy="4145888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525447"/>
              </p:ext>
            </p:extLst>
          </p:nvPr>
        </p:nvGraphicFramePr>
        <p:xfrm>
          <a:off x="5716800" y="1693311"/>
          <a:ext cx="3225600" cy="3706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800"/>
                <a:gridCol w="2296800"/>
              </a:tblGrid>
              <a:tr h="463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Betreiber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Adresse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0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Alumni der Technischen Fakultät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 dirty="0">
                          <a:effectLst/>
                          <a:hlinkClick r:id="rId3"/>
                        </a:rPr>
                        <a:t>https://www.xing.com/net/pri043d0fx/ate</a:t>
                      </a:r>
                      <a:endParaRPr lang="de-D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6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Alumni FAU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4"/>
                        </a:rPr>
                        <a:t>https://www.xing.com/net/pri043d0fx/alumnifau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6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Alumni WiSo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 dirty="0">
                          <a:effectLst/>
                          <a:hlinkClick r:id="rId5"/>
                        </a:rPr>
                        <a:t>https://www.xing.com/net/pri043d0fx/wiso_nuernberg</a:t>
                      </a:r>
                      <a:endParaRPr lang="de-D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69" name="Picture 1" descr="F:\Bilder\socialmediaicons_v190\xing-24x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20173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XING</a:t>
            </a:r>
          </a:p>
          <a:p>
            <a:pPr lvl="1"/>
            <a:r>
              <a:rPr lang="de-DE" dirty="0" smtClean="0"/>
              <a:t>Netzwerk zur Verwaltung geschäftlicher oder privater Kontakte</a:t>
            </a:r>
          </a:p>
          <a:p>
            <a:pPr lvl="1"/>
            <a:r>
              <a:rPr lang="de-DE" dirty="0" smtClean="0"/>
              <a:t>Enthält Funktionalitäten für	</a:t>
            </a:r>
          </a:p>
          <a:p>
            <a:pPr lvl="2"/>
            <a:r>
              <a:rPr lang="de-DE" sz="1800" dirty="0" smtClean="0"/>
              <a:t>Geschlossene und öffentliche Diskussionsforen</a:t>
            </a:r>
          </a:p>
          <a:p>
            <a:pPr lvl="2"/>
            <a:r>
              <a:rPr lang="de-DE" sz="1800" dirty="0" smtClean="0"/>
              <a:t>Terminverwaltung</a:t>
            </a:r>
          </a:p>
          <a:p>
            <a:pPr lvl="2"/>
            <a:r>
              <a:rPr lang="de-DE" sz="1800" dirty="0" smtClean="0"/>
              <a:t>Kontaktvermittlung</a:t>
            </a:r>
          </a:p>
          <a:p>
            <a:pPr lvl="2"/>
            <a:r>
              <a:rPr lang="de-DE" sz="1800" dirty="0" smtClean="0"/>
              <a:t>Jobbörse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10242" name="Picture 2" descr="F:\Bilder\socialmediaicons_v190\xing-24x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50" y="120142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0" y="960450"/>
            <a:ext cx="6363400" cy="4993950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214400" y="3212624"/>
            <a:ext cx="1857600" cy="3173775"/>
          </a:xfrm>
        </p:spPr>
        <p:txBody>
          <a:bodyPr/>
          <a:lstStyle/>
          <a:p>
            <a:pPr marL="0" indent="0">
              <a:buNone/>
            </a:pPr>
            <a:r>
              <a:rPr lang="de-DE" sz="1800" b="0" dirty="0" smtClean="0"/>
              <a:t>Stark abnehmender Trend bei deutschen Netzwerken;</a:t>
            </a:r>
            <a:br>
              <a:rPr lang="de-DE" sz="1800" b="0" dirty="0" smtClean="0"/>
            </a:br>
            <a:r>
              <a:rPr lang="de-DE" sz="1800" b="0" dirty="0" smtClean="0"/>
              <a:t>Lediglich XING verharrt auf niedrigem Niveau</a:t>
            </a:r>
          </a:p>
          <a:p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24040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1" y="2231369"/>
            <a:ext cx="5809247" cy="4097431"/>
          </a:xfrm>
        </p:spPr>
      </p:pic>
      <p:sp>
        <p:nvSpPr>
          <p:cNvPr id="5" name="Inhaltsplatzhalter 5"/>
          <p:cNvSpPr txBox="1">
            <a:spLocks/>
          </p:cNvSpPr>
          <p:nvPr/>
        </p:nvSpPr>
        <p:spPr bwMode="auto">
          <a:xfrm>
            <a:off x="7214400" y="3212624"/>
            <a:ext cx="1857600" cy="31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400" b="1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 b="1">
                <a:solidFill>
                  <a:srgbClr val="00389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 b="1">
                <a:solidFill>
                  <a:srgbClr val="00389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 b="1">
                <a:solidFill>
                  <a:srgbClr val="00389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 b="1">
                <a:solidFill>
                  <a:srgbClr val="00389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800" b="0" smtClean="0"/>
              <a:t>Stark abnehmender Trend bei deutschen Netzwerken;</a:t>
            </a:r>
            <a:br>
              <a:rPr lang="de-DE" sz="1800" b="0" smtClean="0"/>
            </a:br>
            <a:r>
              <a:rPr lang="de-DE" sz="1800" b="0" smtClean="0"/>
              <a:t>Lediglich XING verharrt auf niedrigem Niveau</a:t>
            </a:r>
          </a:p>
          <a:p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41564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Weitere Netzwerke: YouTube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marL="914400" lvl="2" indent="0">
              <a:buNone/>
            </a:pPr>
            <a:r>
              <a:rPr lang="de-DE" sz="1400" dirty="0" smtClean="0">
                <a:hlinkClick r:id="rId2"/>
              </a:rPr>
              <a:t>http</a:t>
            </a:r>
            <a:r>
              <a:rPr lang="de-DE" sz="1400" dirty="0">
                <a:hlinkClick r:id="rId2"/>
              </a:rPr>
              <a:t>://</a:t>
            </a:r>
            <a:r>
              <a:rPr lang="de-DE" sz="1400" dirty="0" smtClean="0">
                <a:hlinkClick r:id="rId2"/>
              </a:rPr>
              <a:t>www.youtube.com/user/Bayern</a:t>
            </a:r>
            <a:r>
              <a:rPr lang="de-DE" sz="1400" dirty="0" smtClean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00" y="1443779"/>
            <a:ext cx="6278400" cy="487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YouTube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Wirklich soziales Netzwerk??</a:t>
            </a:r>
          </a:p>
          <a:p>
            <a:pPr lvl="2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marL="914400" lvl="2" indent="0">
              <a:buNone/>
            </a:pPr>
            <a:r>
              <a:rPr lang="de-DE" sz="1400" dirty="0" smtClean="0">
                <a:hlinkClick r:id="rId2"/>
              </a:rPr>
              <a:t>http</a:t>
            </a:r>
            <a:r>
              <a:rPr lang="de-DE" sz="1400" dirty="0">
                <a:hlinkClick r:id="rId2"/>
              </a:rPr>
              <a:t>://</a:t>
            </a:r>
            <a:r>
              <a:rPr lang="de-DE" sz="1400" dirty="0" smtClean="0">
                <a:hlinkClick r:id="rId2"/>
              </a:rPr>
              <a:t>www.youtube.com/user/Bayern</a:t>
            </a:r>
            <a:r>
              <a:rPr lang="de-DE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5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YouTube</a:t>
            </a:r>
          </a:p>
          <a:p>
            <a:pPr marL="914400" lvl="2" indent="0">
              <a:buNone/>
            </a:pPr>
            <a:endParaRPr lang="de-DE" dirty="0" smtClean="0"/>
          </a:p>
          <a:p>
            <a:pPr lvl="1"/>
            <a:r>
              <a:rPr lang="de-DE" dirty="0" smtClean="0"/>
              <a:t>Remix- und </a:t>
            </a:r>
            <a:br>
              <a:rPr lang="de-DE" dirty="0" smtClean="0"/>
            </a:br>
            <a:r>
              <a:rPr lang="de-DE" dirty="0" smtClean="0"/>
              <a:t>Kreativkultur</a:t>
            </a:r>
          </a:p>
          <a:p>
            <a:pPr lvl="2"/>
            <a:r>
              <a:rPr lang="de-DE" sz="1800" dirty="0" smtClean="0"/>
              <a:t>Parodien</a:t>
            </a:r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pPr marL="914400" lvl="2" indent="0">
              <a:buNone/>
            </a:pPr>
            <a:endParaRPr lang="de-DE" sz="1400" dirty="0" smtClean="0"/>
          </a:p>
          <a:p>
            <a:pPr marL="914400" lvl="2" indent="0">
              <a:buNone/>
            </a:pPr>
            <a:r>
              <a:rPr lang="de-DE" sz="1400" dirty="0" smtClean="0">
                <a:hlinkClick r:id="rId2"/>
              </a:rPr>
              <a:t>https</a:t>
            </a:r>
            <a:r>
              <a:rPr lang="de-DE" sz="1400" dirty="0">
                <a:hlinkClick r:id="rId2"/>
              </a:rPr>
              <a:t>://</a:t>
            </a:r>
            <a:r>
              <a:rPr lang="de-DE" sz="1400" dirty="0" smtClean="0">
                <a:hlinkClick r:id="rId2"/>
              </a:rPr>
              <a:t>www.youtube.com/watch?feature=player_embedded&amp;v=IzRkiFh7Rj8</a:t>
            </a:r>
            <a:endParaRPr lang="de-DE" sz="1400" dirty="0" smtClean="0"/>
          </a:p>
          <a:p>
            <a:pPr marL="914400" lvl="2" indent="0">
              <a:buNone/>
            </a:pPr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marL="914400" lvl="2" indent="0">
              <a:buNone/>
            </a:pPr>
            <a:r>
              <a:rPr lang="de-DE" sz="1400" dirty="0" smtClean="0">
                <a:hlinkClick r:id="rId3"/>
              </a:rPr>
              <a:t>http</a:t>
            </a:r>
            <a:r>
              <a:rPr lang="de-DE" sz="1400" dirty="0">
                <a:hlinkClick r:id="rId3"/>
              </a:rPr>
              <a:t>://</a:t>
            </a:r>
            <a:r>
              <a:rPr lang="de-DE" sz="1400" dirty="0" smtClean="0">
                <a:hlinkClick r:id="rId3"/>
              </a:rPr>
              <a:t>www.youtube.com/user/Bayern</a:t>
            </a:r>
            <a:r>
              <a:rPr lang="de-DE" sz="1400" dirty="0" smtClean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38" y="1015200"/>
            <a:ext cx="5062066" cy="5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YouTube</a:t>
            </a:r>
          </a:p>
          <a:p>
            <a:pPr marL="914400" lvl="2" indent="0">
              <a:buNone/>
            </a:pPr>
            <a:endParaRPr lang="de-DE" dirty="0" smtClean="0"/>
          </a:p>
          <a:p>
            <a:pPr lvl="1"/>
            <a:r>
              <a:rPr lang="de-DE" dirty="0" smtClean="0"/>
              <a:t>Remix- und </a:t>
            </a:r>
            <a:br>
              <a:rPr lang="de-DE" dirty="0" smtClean="0"/>
            </a:br>
            <a:r>
              <a:rPr lang="de-DE" dirty="0" smtClean="0"/>
              <a:t>Kreativkultur</a:t>
            </a:r>
          </a:p>
          <a:p>
            <a:pPr lvl="2"/>
            <a:r>
              <a:rPr lang="de-DE" sz="1800" dirty="0" err="1" smtClean="0"/>
              <a:t>Machinimas</a:t>
            </a:r>
            <a:endParaRPr lang="de-DE" sz="1800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pPr marL="914400" lvl="2" indent="0">
              <a:buNone/>
            </a:pPr>
            <a:endParaRPr lang="de-DE" sz="1400" dirty="0" smtClean="0"/>
          </a:p>
          <a:p>
            <a:pPr marL="914400" lvl="2" indent="0">
              <a:buNone/>
            </a:pPr>
            <a:r>
              <a:rPr lang="de-DE" sz="1400" dirty="0">
                <a:hlinkClick r:id="rId2"/>
              </a:rPr>
              <a:t>https://</a:t>
            </a:r>
            <a:r>
              <a:rPr lang="de-DE" sz="1400" dirty="0" smtClean="0">
                <a:hlinkClick r:id="rId2"/>
              </a:rPr>
              <a:t>www.youtube.com/watch?feature=player_embedded&amp;v=PjSsQsC3pro</a:t>
            </a:r>
            <a:r>
              <a:rPr lang="de-DE" sz="1400" dirty="0" smtClean="0"/>
              <a:t> </a:t>
            </a:r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marL="914400" lvl="2" indent="0">
              <a:buNone/>
            </a:pPr>
            <a:r>
              <a:rPr lang="de-DE" sz="1400" dirty="0" smtClean="0">
                <a:hlinkClick r:id="rId3"/>
              </a:rPr>
              <a:t>http</a:t>
            </a:r>
            <a:r>
              <a:rPr lang="de-DE" sz="1400" dirty="0">
                <a:hlinkClick r:id="rId3"/>
              </a:rPr>
              <a:t>://</a:t>
            </a:r>
            <a:r>
              <a:rPr lang="de-DE" sz="1400" dirty="0" smtClean="0">
                <a:hlinkClick r:id="rId3"/>
              </a:rPr>
              <a:t>www.youtube.com/user/Bayern</a:t>
            </a:r>
            <a:r>
              <a:rPr lang="de-DE" sz="1400" dirty="0" smtClean="0"/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00" y="1101600"/>
            <a:ext cx="5789900" cy="50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YouTube</a:t>
            </a:r>
          </a:p>
          <a:p>
            <a:pPr marL="457200" lvl="1" indent="0">
              <a:buNone/>
            </a:pPr>
            <a:r>
              <a:rPr lang="de-DE" dirty="0" smtClean="0"/>
              <a:t>Politik &amp; </a:t>
            </a:r>
            <a:br>
              <a:rPr lang="de-DE" dirty="0" smtClean="0"/>
            </a:br>
            <a:r>
              <a:rPr lang="de-DE" dirty="0" smtClean="0"/>
              <a:t>Protest</a:t>
            </a:r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r>
              <a:rPr lang="de-DE" sz="1600" dirty="0" smtClean="0"/>
              <a:t>Alexander </a:t>
            </a:r>
            <a:r>
              <a:rPr lang="de-DE" sz="1600" dirty="0" err="1" smtClean="0"/>
              <a:t>Lehnmann</a:t>
            </a:r>
            <a:r>
              <a:rPr lang="de-DE" sz="1600" dirty="0" smtClean="0"/>
              <a:t>, </a:t>
            </a:r>
            <a:r>
              <a:rPr lang="de-DE" sz="1600" dirty="0" smtClean="0">
                <a:hlinkClick r:id="rId2"/>
              </a:rPr>
              <a:t>http</a:t>
            </a:r>
            <a:r>
              <a:rPr lang="de-DE" sz="1600" dirty="0">
                <a:hlinkClick r:id="rId2"/>
              </a:rPr>
              <a:t>://</a:t>
            </a:r>
            <a:r>
              <a:rPr lang="de-DE" sz="1600" dirty="0" smtClean="0">
                <a:hlinkClick r:id="rId2"/>
              </a:rPr>
              <a:t>www.youtube.com/user/alexanderlehmann</a:t>
            </a:r>
            <a:endParaRPr lang="de-DE" sz="1600" dirty="0" smtClean="0"/>
          </a:p>
          <a:p>
            <a:pPr marL="457200" lvl="1" indent="0">
              <a:buNone/>
            </a:pPr>
            <a:endParaRPr lang="de-DE" sz="1600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marL="914400" lvl="2" indent="0">
              <a:buNone/>
            </a:pPr>
            <a:r>
              <a:rPr lang="de-DE" sz="1400" dirty="0" smtClean="0">
                <a:hlinkClick r:id="rId3"/>
              </a:rPr>
              <a:t>http</a:t>
            </a:r>
            <a:r>
              <a:rPr lang="de-DE" sz="1400" dirty="0">
                <a:hlinkClick r:id="rId3"/>
              </a:rPr>
              <a:t>://</a:t>
            </a:r>
            <a:r>
              <a:rPr lang="de-DE" sz="1400" dirty="0" smtClean="0">
                <a:hlinkClick r:id="rId3"/>
              </a:rPr>
              <a:t>www.youtube.com/user/Bayern</a:t>
            </a:r>
            <a:r>
              <a:rPr lang="de-DE" sz="1400" dirty="0" smtClean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10" y="988339"/>
            <a:ext cx="6041390" cy="54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Social</a:t>
            </a:r>
            <a:r>
              <a:rPr lang="de-DE" dirty="0" smtClean="0"/>
              <a:t> Media an der FAU</a:t>
            </a:r>
            <a:endParaRPr lang="de-DE" dirty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Vorstellung der verschiedenen Plattformen und Werkzeuge 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31. Mai </a:t>
            </a:r>
            <a:r>
              <a:rPr lang="de-DE" dirty="0"/>
              <a:t>–</a:t>
            </a:r>
            <a:r>
              <a:rPr lang="de-DE" dirty="0" smtClean="0"/>
              <a:t> Überblick &amp; Google Plus  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Mi. </a:t>
            </a:r>
            <a:r>
              <a:rPr lang="de-DE" dirty="0" smtClean="0">
                <a:solidFill>
                  <a:schemeClr val="tx1"/>
                </a:solidFill>
              </a:rPr>
              <a:t>06.</a:t>
            </a:r>
            <a:r>
              <a:rPr lang="de-DE" dirty="0" smtClean="0"/>
              <a:t> Juni – Facebook (Spiegel / Busch, Abt. M)</a:t>
            </a:r>
          </a:p>
          <a:p>
            <a:pPr lvl="1"/>
            <a:r>
              <a:rPr lang="de-DE" dirty="0" smtClean="0"/>
              <a:t>14. Juni – Google </a:t>
            </a:r>
            <a:r>
              <a:rPr lang="de-DE" dirty="0" err="1" smtClean="0"/>
              <a:t>Docs</a:t>
            </a:r>
            <a:r>
              <a:rPr lang="de-DE" dirty="0" smtClean="0"/>
              <a:t> (</a:t>
            </a:r>
            <a:r>
              <a:rPr lang="de-DE" dirty="0" err="1" smtClean="0"/>
              <a:t>Hetzenecker</a:t>
            </a:r>
            <a:r>
              <a:rPr lang="de-DE" dirty="0"/>
              <a:t> </a:t>
            </a:r>
            <a:r>
              <a:rPr lang="de-DE" dirty="0" smtClean="0"/>
              <a:t>/ Sprenger, WISO)</a:t>
            </a:r>
            <a:endParaRPr lang="de-DE" dirty="0" smtClean="0"/>
          </a:p>
          <a:p>
            <a:pPr lvl="1"/>
            <a:r>
              <a:rPr lang="de-DE" dirty="0" smtClean="0"/>
              <a:t>21. Juni – </a:t>
            </a:r>
            <a:r>
              <a:rPr lang="de-DE" dirty="0" err="1" smtClean="0"/>
              <a:t>T</a:t>
            </a:r>
            <a:r>
              <a:rPr lang="de-DE" dirty="0" err="1" smtClean="0"/>
              <a:t>witter</a:t>
            </a:r>
            <a:r>
              <a:rPr lang="de-DE" dirty="0" smtClean="0"/>
              <a:t> (</a:t>
            </a:r>
            <a:r>
              <a:rPr lang="de-DE" dirty="0" err="1" smtClean="0"/>
              <a:t>Folger</a:t>
            </a:r>
            <a:r>
              <a:rPr lang="de-DE" dirty="0" smtClean="0"/>
              <a:t>, Stadt Erlangen)</a:t>
            </a:r>
          </a:p>
          <a:p>
            <a:pPr lvl="1"/>
            <a:r>
              <a:rPr lang="de-DE" dirty="0" smtClean="0"/>
              <a:t>28. Juni – Blogs (Wiese, RRZE)</a:t>
            </a:r>
          </a:p>
          <a:p>
            <a:pPr lvl="1"/>
            <a:r>
              <a:rPr lang="de-DE" dirty="0" smtClean="0"/>
              <a:t>05. Juli – Tor (Hahn, Torproject)</a:t>
            </a:r>
          </a:p>
          <a:p>
            <a:pPr lvl="1"/>
            <a:r>
              <a:rPr lang="de-DE" dirty="0" smtClean="0"/>
              <a:t>12. Juli – </a:t>
            </a:r>
            <a:r>
              <a:rPr lang="de-DE" dirty="0" err="1" smtClean="0"/>
              <a:t>Clouds</a:t>
            </a:r>
            <a:r>
              <a:rPr lang="de-DE" dirty="0" smtClean="0"/>
              <a:t> (Götz, RRZE)</a:t>
            </a:r>
          </a:p>
          <a:p>
            <a:pPr lvl="1"/>
            <a:endParaRPr lang="de-DE" dirty="0" smtClean="0"/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1026" name="Picture 2" descr="F:\www\projekte\WP-Theme-Piratenkleider\images\social-media\gplus-24x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0" y="231092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www\projekte\WP-Theme-Piratenkleider\images\social-media\facebook-24x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0" y="266541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www\projekte\WP-Theme-Piratenkleider\images\social-media\twitter-24x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8" y="337026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Bilder\socialmediaicons_v190\google-24x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7" y="2975950"/>
            <a:ext cx="251437" cy="2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Bilder\socialmediaicons_v190\Tor_project_logo_hq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6" y="4045318"/>
            <a:ext cx="502844" cy="3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YouTube</a:t>
            </a:r>
          </a:p>
          <a:p>
            <a:pPr marL="457200" lvl="1" indent="0">
              <a:buNone/>
            </a:pPr>
            <a:r>
              <a:rPr lang="de-DE" dirty="0" err="1" smtClean="0"/>
              <a:t>Distri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err="1" smtClean="0"/>
              <a:t>butionskanal</a:t>
            </a:r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r>
              <a:rPr lang="de-DE" sz="1600" dirty="0" smtClean="0"/>
              <a:t>„</a:t>
            </a:r>
            <a:r>
              <a:rPr lang="de-DE" sz="1600" dirty="0"/>
              <a:t>Eure Mütter“, </a:t>
            </a:r>
            <a:r>
              <a:rPr lang="de-DE" sz="1600" dirty="0">
                <a:hlinkClick r:id="rId2"/>
              </a:rPr>
              <a:t>https://</a:t>
            </a:r>
            <a:r>
              <a:rPr lang="de-DE" sz="1600" dirty="0" smtClean="0">
                <a:hlinkClick r:id="rId2"/>
              </a:rPr>
              <a:t>www.youtube.com/user/euremuetterchannel</a:t>
            </a:r>
            <a:r>
              <a:rPr lang="de-DE" sz="1600" dirty="0" smtClean="0"/>
              <a:t> 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marL="914400" lvl="2" indent="0">
              <a:buNone/>
            </a:pPr>
            <a:r>
              <a:rPr lang="de-DE" sz="1400" dirty="0" smtClean="0">
                <a:hlinkClick r:id="rId3"/>
              </a:rPr>
              <a:t>http</a:t>
            </a:r>
            <a:r>
              <a:rPr lang="de-DE" sz="1400" dirty="0">
                <a:hlinkClick r:id="rId3"/>
              </a:rPr>
              <a:t>://</a:t>
            </a:r>
            <a:r>
              <a:rPr lang="de-DE" sz="1400" dirty="0" smtClean="0">
                <a:hlinkClick r:id="rId3"/>
              </a:rPr>
              <a:t>www.youtube.com/user/Bayern</a:t>
            </a:r>
            <a:r>
              <a:rPr lang="de-DE" sz="1400" dirty="0" smtClean="0"/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55" y="1015200"/>
            <a:ext cx="6002784" cy="55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Weitere Netzwerke: Videoportal / iTunes U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marL="914400" lvl="2" indent="0">
              <a:buNone/>
            </a:pPr>
            <a:r>
              <a:rPr lang="de-DE" sz="1400" dirty="0" smtClean="0">
                <a:hlinkClick r:id="rId2"/>
              </a:rPr>
              <a:t>http://video.fau.de</a:t>
            </a:r>
            <a:r>
              <a:rPr lang="de-DE" sz="1400" dirty="0" smtClean="0"/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0" y="1612799"/>
            <a:ext cx="6883880" cy="4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Weitere Netzwerke: </a:t>
            </a:r>
            <a:r>
              <a:rPr lang="de-DE" dirty="0" err="1" smtClean="0"/>
              <a:t>ResearchGate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lvl="2"/>
            <a:endParaRPr lang="de-DE" sz="1400" dirty="0" smtClean="0"/>
          </a:p>
          <a:p>
            <a:pPr lvl="2"/>
            <a:endParaRPr lang="de-DE" sz="1400" dirty="0"/>
          </a:p>
          <a:p>
            <a:pPr marL="914400" lvl="2" indent="0">
              <a:buNone/>
            </a:pPr>
            <a:r>
              <a:rPr lang="de-DE" sz="1400" dirty="0" smtClean="0">
                <a:hlinkClick r:id="rId2"/>
              </a:rPr>
              <a:t>http</a:t>
            </a:r>
            <a:r>
              <a:rPr lang="de-DE" sz="1400" dirty="0">
                <a:hlinkClick r:id="rId2"/>
              </a:rPr>
              <a:t>://</a:t>
            </a:r>
            <a:r>
              <a:rPr lang="de-DE" sz="1400" dirty="0" smtClean="0">
                <a:hlinkClick r:id="rId2"/>
              </a:rPr>
              <a:t>www.researchgate.net</a:t>
            </a:r>
            <a:r>
              <a:rPr lang="de-DE" sz="1400" dirty="0" smtClean="0"/>
              <a:t> 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61" y="1577402"/>
            <a:ext cx="6172439" cy="47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Leitlinien </a:t>
            </a:r>
            <a:r>
              <a:rPr lang="de-DE" sz="1800" dirty="0" smtClean="0"/>
              <a:t>(AK </a:t>
            </a:r>
            <a:r>
              <a:rPr lang="de-DE" sz="1800" dirty="0" err="1" smtClean="0"/>
              <a:t>By</a:t>
            </a:r>
            <a:r>
              <a:rPr lang="de-DE" sz="1800" dirty="0" smtClean="0"/>
              <a:t> Web 2010)</a:t>
            </a:r>
          </a:p>
          <a:p>
            <a:pPr lvl="1"/>
            <a:endParaRPr lang="de-DE" dirty="0" smtClean="0"/>
          </a:p>
          <a:p>
            <a:pPr lvl="1"/>
            <a:r>
              <a:rPr lang="de-DE" sz="1800" dirty="0" smtClean="0"/>
              <a:t>Keine obligatorische Nutzung; Gleichwertiger Zugriff auf Inhalte auch durch andere Plattformen</a:t>
            </a:r>
          </a:p>
          <a:p>
            <a:pPr lvl="1"/>
            <a:endParaRPr lang="de-DE" sz="1800" dirty="0" smtClean="0"/>
          </a:p>
          <a:p>
            <a:pPr lvl="1"/>
            <a:r>
              <a:rPr lang="de-DE" sz="1800" dirty="0" smtClean="0"/>
              <a:t>Transparenz hinsichtlich Ansprechpartnern; Impressumspflicht</a:t>
            </a:r>
          </a:p>
          <a:p>
            <a:pPr lvl="1"/>
            <a:endParaRPr lang="de-DE" sz="1800" dirty="0" smtClean="0"/>
          </a:p>
          <a:p>
            <a:pPr lvl="1"/>
            <a:r>
              <a:rPr lang="de-DE" sz="1800" dirty="0" smtClean="0"/>
              <a:t>Keine Publikation datenschutzrechtlich relevanter Informationen!</a:t>
            </a:r>
          </a:p>
          <a:p>
            <a:pPr lvl="1"/>
            <a:endParaRPr lang="de-DE" sz="1800" dirty="0" smtClean="0"/>
          </a:p>
          <a:p>
            <a:pPr lvl="1"/>
            <a:r>
              <a:rPr lang="de-DE" sz="1800" dirty="0" smtClean="0"/>
              <a:t>Nutzung gängiger Schnittstellen zur Synchronisation von Inhalten (ICS, </a:t>
            </a:r>
            <a:r>
              <a:rPr lang="de-DE" sz="1800" dirty="0" err="1" smtClean="0"/>
              <a:t>Microfamte</a:t>
            </a:r>
            <a:r>
              <a:rPr lang="de-DE" sz="1800" dirty="0" smtClean="0"/>
              <a:t>, </a:t>
            </a:r>
            <a:r>
              <a:rPr lang="de-DE" sz="1800" dirty="0" err="1" smtClean="0"/>
              <a:t>Bibtex</a:t>
            </a:r>
            <a:r>
              <a:rPr lang="de-DE" sz="1800" dirty="0" smtClean="0"/>
              <a:t>, RSS)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117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Erfolg fördern</a:t>
            </a:r>
            <a:endParaRPr lang="de-DE" sz="1800" dirty="0" smtClean="0"/>
          </a:p>
          <a:p>
            <a:pPr lvl="1"/>
            <a:endParaRPr lang="de-DE" dirty="0" smtClean="0"/>
          </a:p>
          <a:p>
            <a:pPr lvl="1"/>
            <a:r>
              <a:rPr lang="de-DE" sz="1800" dirty="0" smtClean="0"/>
              <a:t>Glaubwürdigkeit mittels aktiver und präsenter Mitarbeiter</a:t>
            </a:r>
          </a:p>
          <a:p>
            <a:pPr lvl="1"/>
            <a:endParaRPr lang="de-DE" sz="1800" dirty="0"/>
          </a:p>
          <a:p>
            <a:pPr lvl="1"/>
            <a:r>
              <a:rPr lang="de-DE" sz="1800" dirty="0" smtClean="0"/>
              <a:t>Welche Inhalte kommen an?</a:t>
            </a:r>
          </a:p>
          <a:p>
            <a:pPr lvl="2"/>
            <a:r>
              <a:rPr lang="de-DE" sz="1600" dirty="0" smtClean="0"/>
              <a:t>Zugang zu (für den Anbieter) ungewöhnlichen oder unerwarteten Möglichkeiten (Preisausschreiben, besondere und witzige Belohnungen auf Wettbewerbe, ...)</a:t>
            </a:r>
          </a:p>
          <a:p>
            <a:pPr lvl="2"/>
            <a:endParaRPr lang="de-DE" sz="1600" dirty="0" smtClean="0"/>
          </a:p>
          <a:p>
            <a:pPr lvl="2"/>
            <a:r>
              <a:rPr lang="de-DE" sz="1600" dirty="0" smtClean="0"/>
              <a:t>Gesichter hinter der Einrichtung/dem Unternehmen zeigen: Emotional gefärbte, persönliche Meinungen realer Menschen</a:t>
            </a:r>
          </a:p>
          <a:p>
            <a:pPr lvl="2"/>
            <a:endParaRPr lang="de-DE" sz="1600" dirty="0" smtClean="0"/>
          </a:p>
          <a:p>
            <a:pPr lvl="2"/>
            <a:r>
              <a:rPr lang="de-DE" sz="1600" dirty="0" smtClean="0"/>
              <a:t>Der Reiz der erste zu sein, der etwas erfährt (noch bevor es in der Zeitung steht)</a:t>
            </a:r>
          </a:p>
          <a:p>
            <a:pPr lvl="2"/>
            <a:endParaRPr lang="de-DE" sz="1600" dirty="0" smtClean="0"/>
          </a:p>
          <a:p>
            <a:pPr lvl="2"/>
            <a:r>
              <a:rPr lang="de-DE" sz="1600" dirty="0" smtClean="0"/>
              <a:t>Relevanz und Hilfestellung für das eigenen Leben</a:t>
            </a:r>
          </a:p>
          <a:p>
            <a:pPr lvl="2"/>
            <a:endParaRPr lang="de-DE" sz="1800" dirty="0" smtClean="0"/>
          </a:p>
          <a:p>
            <a:pPr lvl="2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526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Problemfelder</a:t>
            </a:r>
            <a:endParaRPr lang="de-DE" sz="1800" dirty="0" smtClean="0"/>
          </a:p>
          <a:p>
            <a:pPr lvl="1"/>
            <a:endParaRPr lang="de-DE" dirty="0" smtClean="0"/>
          </a:p>
          <a:p>
            <a:pPr lvl="1"/>
            <a:r>
              <a:rPr lang="de-DE" sz="1800" dirty="0" smtClean="0"/>
              <a:t>Privatsphäre und Datenschutz</a:t>
            </a:r>
            <a:endParaRPr lang="de-DE" sz="1600" dirty="0" smtClean="0"/>
          </a:p>
          <a:p>
            <a:pPr lvl="2"/>
            <a:r>
              <a:rPr lang="de-DE" sz="1600" dirty="0" smtClean="0"/>
              <a:t>bei obligatorischer Nutzung der Plattform – „man macht sich zum  Daten-Dealer für den Betreiber“</a:t>
            </a:r>
          </a:p>
          <a:p>
            <a:pPr lvl="2"/>
            <a:r>
              <a:rPr lang="de-DE" sz="1600" dirty="0" smtClean="0"/>
              <a:t>Rechtlich ungewisse Situation</a:t>
            </a:r>
          </a:p>
          <a:p>
            <a:pPr marL="914400" lvl="2" indent="0">
              <a:buNone/>
            </a:pPr>
            <a:endParaRPr lang="de-DE" sz="1600" dirty="0" smtClean="0"/>
          </a:p>
          <a:p>
            <a:pPr lvl="1"/>
            <a:r>
              <a:rPr lang="de-DE" sz="1600" dirty="0" smtClean="0"/>
              <a:t>Urheberrecht und Weiterverbreitung von Inhalten</a:t>
            </a:r>
          </a:p>
          <a:p>
            <a:pPr lvl="1"/>
            <a:endParaRPr lang="de-DE" sz="1600" dirty="0" smtClean="0"/>
          </a:p>
          <a:p>
            <a:pPr lvl="1"/>
            <a:r>
              <a:rPr lang="de-DE" sz="1600" dirty="0" smtClean="0"/>
              <a:t>Krisenkommunikation</a:t>
            </a:r>
          </a:p>
          <a:p>
            <a:pPr lvl="2"/>
            <a:r>
              <a:rPr lang="de-DE" sz="1600" dirty="0" smtClean="0"/>
              <a:t>Uni Bayreuth und der Fall </a:t>
            </a:r>
            <a:r>
              <a:rPr lang="de-DE" sz="1600" dirty="0" err="1" smtClean="0"/>
              <a:t>Guttenberg</a:t>
            </a:r>
            <a:endParaRPr lang="de-DE" sz="1600" dirty="0" smtClean="0"/>
          </a:p>
          <a:p>
            <a:pPr lvl="1"/>
            <a:endParaRPr lang="de-DE" sz="1600" dirty="0" smtClean="0"/>
          </a:p>
          <a:p>
            <a:pPr lvl="2"/>
            <a:endParaRPr lang="de-DE" sz="1800" dirty="0" smtClean="0"/>
          </a:p>
          <a:p>
            <a:pPr lvl="2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3567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Problemfelder</a:t>
            </a:r>
            <a:endParaRPr lang="de-DE" sz="1800" dirty="0" smtClean="0"/>
          </a:p>
          <a:p>
            <a:pPr lvl="1"/>
            <a:endParaRPr lang="de-DE" dirty="0" smtClean="0"/>
          </a:p>
          <a:p>
            <a:pPr lvl="1"/>
            <a:r>
              <a:rPr lang="de-DE" sz="1800" dirty="0" smtClean="0"/>
              <a:t>Urheberrecht</a:t>
            </a:r>
          </a:p>
          <a:p>
            <a:pPr marL="0" indent="0">
              <a:buNone/>
            </a:pPr>
            <a:endParaRPr lang="de-DE" sz="1800" b="0" i="1" dirty="0" smtClean="0"/>
          </a:p>
          <a:p>
            <a:pPr marL="400050" lvl="1" indent="0">
              <a:buNone/>
            </a:pPr>
            <a:r>
              <a:rPr lang="de-DE" sz="1600" b="0" i="1" dirty="0" smtClean="0"/>
              <a:t>„</a:t>
            </a:r>
            <a:r>
              <a:rPr lang="de-DE" sz="1600" b="0" i="1" dirty="0"/>
              <a:t>Du gibst uns eine nicht-exklusive, </a:t>
            </a:r>
            <a:r>
              <a:rPr lang="de-DE" sz="1600" i="1" dirty="0">
                <a:solidFill>
                  <a:srgbClr val="C00000"/>
                </a:solidFill>
              </a:rPr>
              <a:t>übertragbare</a:t>
            </a:r>
            <a:r>
              <a:rPr lang="de-DE" sz="1600" b="0" i="1" dirty="0"/>
              <a:t>, </a:t>
            </a:r>
            <a:r>
              <a:rPr lang="de-DE" sz="1600" i="1" dirty="0" err="1">
                <a:solidFill>
                  <a:srgbClr val="C00000"/>
                </a:solidFill>
              </a:rPr>
              <a:t>unterlizenzierbare</a:t>
            </a:r>
            <a:r>
              <a:rPr lang="de-DE" sz="1600" b="0" i="1" dirty="0"/>
              <a:t>, gebührenfreie, </a:t>
            </a:r>
            <a:r>
              <a:rPr lang="de-DE" sz="1600" i="1" dirty="0">
                <a:solidFill>
                  <a:srgbClr val="C00000"/>
                </a:solidFill>
              </a:rPr>
              <a:t>weltweite Lizenz</a:t>
            </a:r>
            <a:r>
              <a:rPr lang="de-DE" sz="1600" b="0" i="1" dirty="0">
                <a:solidFill>
                  <a:srgbClr val="C00000"/>
                </a:solidFill>
              </a:rPr>
              <a:t> </a:t>
            </a:r>
            <a:r>
              <a:rPr lang="de-DE" sz="1600" b="0" i="1" dirty="0"/>
              <a:t>für die Nutzung </a:t>
            </a:r>
            <a:r>
              <a:rPr lang="de-DE" sz="1600" i="1" dirty="0">
                <a:solidFill>
                  <a:srgbClr val="C00000"/>
                </a:solidFill>
              </a:rPr>
              <a:t>jeglicher</a:t>
            </a:r>
            <a:r>
              <a:rPr lang="de-DE" sz="1600" b="0" i="1" dirty="0">
                <a:solidFill>
                  <a:srgbClr val="C00000"/>
                </a:solidFill>
              </a:rPr>
              <a:t> </a:t>
            </a:r>
            <a:r>
              <a:rPr lang="de-DE" sz="1600" b="0" i="1" dirty="0"/>
              <a:t>IP-Inhalte, die du auf oder im Zusammenhang mit Facebook postest („IP-Lizenz“). </a:t>
            </a:r>
            <a:r>
              <a:rPr lang="de-DE" sz="1600" b="0" i="1" dirty="0" smtClean="0"/>
              <a:t/>
            </a:r>
            <a:br>
              <a:rPr lang="de-DE" sz="1600" b="0" i="1" dirty="0" smtClean="0"/>
            </a:br>
            <a:r>
              <a:rPr lang="de-DE" sz="1600" b="0" i="1" dirty="0" smtClean="0"/>
              <a:t/>
            </a:r>
            <a:br>
              <a:rPr lang="de-DE" sz="1600" b="0" i="1" dirty="0" smtClean="0"/>
            </a:br>
            <a:r>
              <a:rPr lang="de-DE" sz="1600" b="0" i="1" dirty="0" smtClean="0"/>
              <a:t>Diese </a:t>
            </a:r>
            <a:r>
              <a:rPr lang="de-DE" sz="1600" b="0" i="1" dirty="0"/>
              <a:t>IP-Lizenz </a:t>
            </a:r>
            <a:r>
              <a:rPr lang="de-DE" sz="1600" i="1" dirty="0">
                <a:solidFill>
                  <a:srgbClr val="C00000"/>
                </a:solidFill>
              </a:rPr>
              <a:t>endet</a:t>
            </a:r>
            <a:r>
              <a:rPr lang="de-DE" sz="1600" b="0" i="1" dirty="0"/>
              <a:t>, wenn du deine IP-Inhalte oder dein Konto löscht, </a:t>
            </a:r>
            <a:r>
              <a:rPr lang="de-DE" sz="1600" i="1" dirty="0">
                <a:solidFill>
                  <a:srgbClr val="C00000"/>
                </a:solidFill>
              </a:rPr>
              <a:t>außer</a:t>
            </a:r>
            <a:r>
              <a:rPr lang="de-DE" sz="1600" b="0" i="1" dirty="0">
                <a:solidFill>
                  <a:srgbClr val="C00000"/>
                </a:solidFill>
              </a:rPr>
              <a:t> </a:t>
            </a:r>
            <a:r>
              <a:rPr lang="de-DE" sz="1600" b="0" i="1" dirty="0"/>
              <a:t>deine Inhalte wurden mit anderen Nutzern geteilt und diese haben die Inhalte nicht gelöscht</a:t>
            </a:r>
            <a:r>
              <a:rPr lang="de-DE" sz="1600" b="0" i="1" dirty="0" smtClean="0"/>
              <a:t>.“</a:t>
            </a:r>
          </a:p>
          <a:p>
            <a:pPr marL="0" indent="0">
              <a:buNone/>
            </a:pPr>
            <a:r>
              <a:rPr lang="de-DE" sz="1600" b="0" dirty="0" smtClean="0"/>
              <a:t>		</a:t>
            </a:r>
            <a:br>
              <a:rPr lang="de-DE" sz="1600" b="0" dirty="0" smtClean="0"/>
            </a:br>
            <a:r>
              <a:rPr lang="de-DE" sz="1600" b="0" dirty="0" smtClean="0"/>
              <a:t>		AGBs </a:t>
            </a:r>
            <a:r>
              <a:rPr lang="de-DE" sz="1600" b="0" dirty="0"/>
              <a:t>von Facebook (</a:t>
            </a:r>
            <a:r>
              <a:rPr lang="de-DE" sz="1600" b="0" u="sng" dirty="0">
                <a:hlinkClick r:id="rId2"/>
              </a:rPr>
              <a:t>http://de-de.facebook.com/legal/terms</a:t>
            </a:r>
            <a:r>
              <a:rPr lang="de-DE" sz="1600" b="0" dirty="0"/>
              <a:t> </a:t>
            </a:r>
            <a:r>
              <a:rPr lang="de-DE" sz="1600" b="0" dirty="0" smtClean="0"/>
              <a:t>)</a:t>
            </a:r>
            <a:endParaRPr lang="de-DE" b="0" dirty="0"/>
          </a:p>
          <a:p>
            <a:pPr marL="0" indent="0">
              <a:buNone/>
            </a:pPr>
            <a:endParaRPr lang="de-DE" sz="2800" b="0" dirty="0"/>
          </a:p>
          <a:p>
            <a:pPr lvl="1"/>
            <a:endParaRPr lang="de-DE" sz="1600" dirty="0" smtClean="0"/>
          </a:p>
          <a:p>
            <a:pPr marL="1371600" lvl="3" indent="0">
              <a:buNone/>
            </a:pPr>
            <a:endParaRPr lang="de-DE" sz="1600" dirty="0" smtClean="0"/>
          </a:p>
          <a:p>
            <a:pPr lvl="2"/>
            <a:endParaRPr lang="de-DE" sz="1800" dirty="0" smtClean="0"/>
          </a:p>
          <a:p>
            <a:pPr lvl="2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590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Problemfelder</a:t>
            </a:r>
            <a:endParaRPr lang="de-DE" sz="1800" dirty="0" smtClean="0"/>
          </a:p>
          <a:p>
            <a:pPr lvl="1"/>
            <a:endParaRPr lang="de-DE" dirty="0" smtClean="0"/>
          </a:p>
          <a:p>
            <a:pPr lvl="1"/>
            <a:r>
              <a:rPr lang="de-DE" sz="1800" dirty="0" smtClean="0"/>
              <a:t>Werbung</a:t>
            </a:r>
          </a:p>
          <a:p>
            <a:pPr marL="0" indent="0">
              <a:buNone/>
            </a:pPr>
            <a:endParaRPr lang="de-DE" sz="1800" b="0" i="1" dirty="0" smtClean="0"/>
          </a:p>
          <a:p>
            <a:pPr marL="0" indent="0">
              <a:buNone/>
            </a:pPr>
            <a:endParaRPr lang="de-DE" sz="2800" b="0" dirty="0"/>
          </a:p>
          <a:p>
            <a:pPr lvl="1"/>
            <a:endParaRPr lang="de-DE" sz="1600" dirty="0" smtClean="0"/>
          </a:p>
          <a:p>
            <a:pPr marL="1371600" lvl="3" indent="0">
              <a:buNone/>
            </a:pPr>
            <a:endParaRPr lang="de-DE" sz="1600" dirty="0" smtClean="0"/>
          </a:p>
          <a:p>
            <a:pPr lvl="2"/>
            <a:endParaRPr lang="de-DE" sz="1800" dirty="0" smtClean="0"/>
          </a:p>
          <a:p>
            <a:pPr lvl="2"/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00" y="1500330"/>
            <a:ext cx="6172700" cy="52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4" y="2263775"/>
            <a:ext cx="7002375" cy="1883425"/>
          </a:xfrm>
        </p:spPr>
        <p:txBody>
          <a:bodyPr/>
          <a:lstStyle/>
          <a:p>
            <a:r>
              <a:rPr lang="de-DE" dirty="0" smtClean="0"/>
              <a:t>Google+ Hands </a:t>
            </a:r>
            <a:r>
              <a:rPr lang="de-DE" dirty="0"/>
              <a:t>on…</a:t>
            </a:r>
            <a:br>
              <a:rPr lang="de-DE" dirty="0"/>
            </a:br>
            <a:r>
              <a:rPr lang="de-DE" dirty="0" smtClean="0"/>
              <a:t>				</a:t>
            </a:r>
            <a:r>
              <a:rPr lang="de-DE" sz="1800" dirty="0" smtClean="0">
                <a:hlinkClick r:id="rId2"/>
              </a:rPr>
              <a:t>https://plus.google.com</a:t>
            </a:r>
            <a:r>
              <a:rPr lang="de-DE" sz="1800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80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09625" y="2263775"/>
            <a:ext cx="7772400" cy="1470025"/>
          </a:xfrm>
          <a:noFill/>
          <a:ln/>
        </p:spPr>
        <p:txBody>
          <a:bodyPr lIns="91440" tIns="45720" rIns="91440" bIns="45720" anchor="t"/>
          <a:lstStyle/>
          <a:p>
            <a:r>
              <a:rPr lang="de-DE" dirty="0" smtClean="0"/>
              <a:t>Überblick </a:t>
            </a:r>
            <a:br>
              <a:rPr lang="de-DE" dirty="0" smtClean="0"/>
            </a:br>
            <a:r>
              <a:rPr lang="de-DE" dirty="0" smtClean="0"/>
              <a:t>Einsatz </a:t>
            </a:r>
            <a:r>
              <a:rPr lang="de-DE" dirty="0" err="1" smtClean="0"/>
              <a:t>Social</a:t>
            </a:r>
            <a:r>
              <a:rPr lang="de-DE" dirty="0" smtClean="0"/>
              <a:t> Media an der FAU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Social</a:t>
            </a:r>
            <a:r>
              <a:rPr lang="de-DE" dirty="0" smtClean="0"/>
              <a:t> Media an der FAU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Facebook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3" y="1498640"/>
            <a:ext cx="4645297" cy="4807513"/>
          </a:xfrm>
          <a:prstGeom prst="rect">
            <a:avLst/>
          </a:prstGeom>
        </p:spPr>
      </p:pic>
      <p:pic>
        <p:nvPicPr>
          <p:cNvPr id="2049" name="Picture 1" descr="F:\www\projekte\WP-Theme-Piratenkleider\images\social-media\facebook-24x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19652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17059"/>
              </p:ext>
            </p:extLst>
          </p:nvPr>
        </p:nvGraphicFramePr>
        <p:xfrm>
          <a:off x="5580000" y="1498639"/>
          <a:ext cx="3492000" cy="519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672"/>
                <a:gridCol w="2594328"/>
              </a:tblGrid>
              <a:tr h="167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Betreiber</a:t>
                      </a:r>
                      <a:endParaRPr lang="de-D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Adresse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Pressestelle der FAU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4"/>
                        </a:rPr>
                        <a:t>http://www.facebook.com/Uni.Erlangen.Nuernberg</a:t>
                      </a:r>
                      <a:r>
                        <a:rPr lang="de-DE" sz="1000">
                          <a:effectLst/>
                        </a:rPr>
                        <a:t> 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7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FB Wirtschaftswissen-schaften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5"/>
                        </a:rPr>
                        <a:t>http://www.facebook.com/fau.fachbereich.wirtschaftswissenschaften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7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Technische Fakultät (Dekanat / Öffentlichkeitsarbeit)</a:t>
                      </a:r>
                      <a:endParaRPr lang="de-D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6"/>
                        </a:rPr>
                        <a:t>http://www.facebook.com/pages/Universit%C3%A4t-Erlangen-N%C3%BCrnberg-Technische-Fakult%C3%A4t/159695617395190</a:t>
                      </a:r>
                      <a:r>
                        <a:rPr lang="de-DE" sz="1000">
                          <a:effectLst/>
                        </a:rPr>
                        <a:t> 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Collegium Alexandrinum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7"/>
                        </a:rPr>
                        <a:t>http://www.facebook.com/Collegium.Alexandrinum.FAU</a:t>
                      </a:r>
                      <a:r>
                        <a:rPr lang="de-DE" sz="1000">
                          <a:effectLst/>
                        </a:rPr>
                        <a:t> 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6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Büro für Internationale Beziehungen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8"/>
                        </a:rPr>
                        <a:t>http://www.facebook.com/IB.FAU.Nuremberg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6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Fachschaftsver-tretung „Jura an der FAU“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9"/>
                        </a:rPr>
                        <a:t>http://www.facebook.com/pages/Jura-an-der-Universit%C3%A4t-Erlangen-N%C3%BCrnberg/182734708436983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Stuve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10"/>
                        </a:rPr>
                        <a:t>http://www.facebook.com/Stuve.Uni.Erlangen.Nuernberg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Graduiertenschule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 dirty="0">
                          <a:effectLst/>
                          <a:hlinkClick r:id="rId11"/>
                        </a:rPr>
                        <a:t>http://www.facebook.com/GSFAU</a:t>
                      </a:r>
                      <a:endParaRPr lang="de-D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1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Facebook</a:t>
            </a:r>
          </a:p>
          <a:p>
            <a:pPr lvl="1"/>
            <a:r>
              <a:rPr lang="de-DE" dirty="0" smtClean="0"/>
              <a:t>Einsatz als:</a:t>
            </a:r>
          </a:p>
          <a:p>
            <a:pPr lvl="2"/>
            <a:r>
              <a:rPr lang="de-DE" dirty="0" smtClean="0"/>
              <a:t>Kommunikationsmedium</a:t>
            </a:r>
          </a:p>
          <a:p>
            <a:pPr lvl="2"/>
            <a:r>
              <a:rPr lang="de-DE" dirty="0" smtClean="0"/>
              <a:t>Pflege von Netzwerken</a:t>
            </a:r>
          </a:p>
          <a:p>
            <a:pPr lvl="2"/>
            <a:r>
              <a:rPr lang="de-DE" dirty="0" smtClean="0"/>
              <a:t>„Chat“-ähnliche Kommentarfunktion + echter Chat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Etabliert, ca. 700 Millionen Accounts weltweit</a:t>
            </a:r>
          </a:p>
          <a:p>
            <a:pPr lvl="1"/>
            <a:r>
              <a:rPr lang="de-DE" dirty="0" smtClean="0"/>
              <a:t>Finanziert durch Werbung und Datenhandel</a:t>
            </a:r>
          </a:p>
          <a:p>
            <a:pPr lvl="2"/>
            <a:endParaRPr lang="de-DE" dirty="0"/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06</a:t>
            </a:r>
            <a:r>
              <a:rPr lang="de-DE" dirty="0">
                <a:solidFill>
                  <a:schemeClr val="tx1"/>
                </a:solidFill>
              </a:rPr>
              <a:t>.</a:t>
            </a:r>
            <a:r>
              <a:rPr lang="de-DE" dirty="0"/>
              <a:t> Juni – Facebook (Spiegel / Busch, Abt. M)</a:t>
            </a:r>
          </a:p>
          <a:p>
            <a:pPr lvl="1"/>
            <a:endParaRPr lang="de-DE" dirty="0"/>
          </a:p>
        </p:txBody>
      </p:sp>
      <p:pic>
        <p:nvPicPr>
          <p:cNvPr id="3074" name="Picture 2" descr="F:\www\projekte\WP-Theme-Piratenkleider\images\social-media\facebook-24x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1747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Google Plus     / Google </a:t>
            </a:r>
            <a:r>
              <a:rPr lang="de-DE" dirty="0" err="1" smtClean="0"/>
              <a:t>Docs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4098" name="Picture 2" descr="F:\www\projekte\WP-Theme-Piratenkleider\images\social-media\gplus-24x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13" y="11822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87" y="1630494"/>
            <a:ext cx="4727813" cy="4223105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6170400" y="1219200"/>
            <a:ext cx="2946000" cy="556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400" b="1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 b="1">
                <a:solidFill>
                  <a:srgbClr val="00389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 b="1">
                <a:solidFill>
                  <a:srgbClr val="00389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 b="1">
                <a:solidFill>
                  <a:srgbClr val="00389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000" b="1">
                <a:solidFill>
                  <a:srgbClr val="00389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r>
              <a:rPr lang="de-DE" sz="1800" dirty="0" smtClean="0"/>
              <a:t>Google Plus:</a:t>
            </a:r>
          </a:p>
          <a:p>
            <a:r>
              <a:rPr lang="de-DE" sz="1800" dirty="0" smtClean="0"/>
              <a:t>Derzeit keine (etablierten) FAU-Webauftritte</a:t>
            </a:r>
          </a:p>
          <a:p>
            <a:r>
              <a:rPr lang="de-DE" sz="1800" dirty="0" smtClean="0"/>
              <a:t>Stattdessen (wachsende?) Anzahl verschiedener Benutzerseiten und -Kreise</a:t>
            </a:r>
          </a:p>
          <a:p>
            <a:endParaRPr lang="de-DE" sz="1800" dirty="0" smtClean="0"/>
          </a:p>
          <a:p>
            <a:endParaRPr lang="de-DE" dirty="0"/>
          </a:p>
        </p:txBody>
      </p:sp>
      <p:pic>
        <p:nvPicPr>
          <p:cNvPr id="4099" name="Picture 3" descr="F:\Bilder\socialmediaicons_v190\google-24x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50" y="1182200"/>
            <a:ext cx="267800" cy="2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Google Plus</a:t>
            </a:r>
          </a:p>
          <a:p>
            <a:pPr lvl="1"/>
            <a:r>
              <a:rPr lang="de-DE" dirty="0"/>
              <a:t>Einsatz als:</a:t>
            </a:r>
          </a:p>
          <a:p>
            <a:pPr lvl="2"/>
            <a:r>
              <a:rPr lang="de-DE" sz="1800" dirty="0"/>
              <a:t>Kommunikationsmedium</a:t>
            </a:r>
          </a:p>
          <a:p>
            <a:pPr lvl="2"/>
            <a:r>
              <a:rPr lang="de-DE" sz="1800" dirty="0"/>
              <a:t>Pflege von Netzwerken</a:t>
            </a:r>
          </a:p>
          <a:p>
            <a:pPr lvl="2"/>
            <a:r>
              <a:rPr lang="de-DE" sz="1800" dirty="0"/>
              <a:t>„Chat“-ähnliche Kommentarfunktion + echter </a:t>
            </a:r>
            <a:r>
              <a:rPr lang="de-DE" sz="1800" dirty="0" smtClean="0"/>
              <a:t>Chat</a:t>
            </a:r>
          </a:p>
          <a:p>
            <a:pPr lvl="1"/>
            <a:r>
              <a:rPr lang="de-DE" dirty="0" smtClean="0"/>
              <a:t>Stark wachsende </a:t>
            </a:r>
            <a:br>
              <a:rPr lang="de-DE" dirty="0" smtClean="0"/>
            </a:br>
            <a:r>
              <a:rPr lang="de-DE" dirty="0" smtClean="0"/>
              <a:t>Zahl an Benutzern;</a:t>
            </a:r>
            <a:br>
              <a:rPr lang="de-DE" dirty="0" smtClean="0"/>
            </a:br>
            <a:r>
              <a:rPr lang="de-DE" dirty="0" smtClean="0"/>
              <a:t>Ende 2012 wird </a:t>
            </a:r>
            <a:br>
              <a:rPr lang="de-DE" dirty="0" smtClean="0"/>
            </a:br>
            <a:r>
              <a:rPr lang="de-DE" dirty="0" smtClean="0"/>
              <a:t>mit 400 Millionen</a:t>
            </a:r>
            <a:br>
              <a:rPr lang="de-DE" dirty="0" smtClean="0"/>
            </a:br>
            <a:r>
              <a:rPr lang="de-DE" dirty="0" smtClean="0"/>
              <a:t>Accounts gerechnet</a:t>
            </a:r>
          </a:p>
          <a:p>
            <a:pPr lvl="1"/>
            <a:r>
              <a:rPr lang="de-DE" dirty="0" smtClean="0"/>
              <a:t>Starke Vernetzung</a:t>
            </a:r>
            <a:br>
              <a:rPr lang="de-DE" dirty="0" smtClean="0"/>
            </a:br>
            <a:r>
              <a:rPr lang="de-DE" dirty="0" smtClean="0"/>
              <a:t>mit verschiedenen</a:t>
            </a:r>
            <a:br>
              <a:rPr lang="de-DE" dirty="0" smtClean="0"/>
            </a:br>
            <a:r>
              <a:rPr lang="de-DE" dirty="0" smtClean="0"/>
              <a:t>Google Angeboten</a:t>
            </a: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sz="1800" i="1" dirty="0" smtClean="0"/>
              <a:t>	(später mehr)</a:t>
            </a:r>
          </a:p>
          <a:p>
            <a:pPr lvl="1"/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90" y="3061012"/>
            <a:ext cx="4605020" cy="3457575"/>
          </a:xfrm>
          <a:prstGeom prst="rect">
            <a:avLst/>
          </a:prstGeom>
        </p:spPr>
      </p:pic>
      <p:pic>
        <p:nvPicPr>
          <p:cNvPr id="6145" name="Picture 1" descr="F:\Bilder\socialmediaicons_v190\google+-24x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76" y="1211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Google </a:t>
            </a:r>
            <a:r>
              <a:rPr lang="de-DE" dirty="0" err="1" smtClean="0"/>
              <a:t>Docs</a:t>
            </a:r>
            <a:endParaRPr lang="de-DE" dirty="0" smtClean="0"/>
          </a:p>
          <a:p>
            <a:pPr lvl="1"/>
            <a:r>
              <a:rPr lang="de-DE" dirty="0" smtClean="0"/>
              <a:t>Klassische Office-Programm Funktionalitäten</a:t>
            </a:r>
          </a:p>
          <a:p>
            <a:pPr lvl="1"/>
            <a:r>
              <a:rPr lang="de-DE" dirty="0" smtClean="0"/>
              <a:t>Dokumente sind „in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“</a:t>
            </a:r>
          </a:p>
          <a:p>
            <a:pPr lvl="1"/>
            <a:r>
              <a:rPr lang="de-DE" dirty="0" smtClean="0"/>
              <a:t>Kooperatives </a:t>
            </a:r>
            <a:br>
              <a:rPr lang="de-DE" dirty="0" smtClean="0"/>
            </a:br>
            <a:r>
              <a:rPr lang="de-DE" dirty="0" smtClean="0"/>
              <a:t>Arbeiten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14. Juni –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Google </a:t>
            </a:r>
            <a:r>
              <a:rPr lang="de-DE" dirty="0" err="1"/>
              <a:t>Docs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/>
              <a:t>Hetzenecker</a:t>
            </a:r>
            <a:r>
              <a:rPr lang="de-DE" dirty="0"/>
              <a:t> /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Sprenger</a:t>
            </a:r>
            <a:r>
              <a:rPr lang="de-DE" dirty="0"/>
              <a:t>, WISO)</a:t>
            </a:r>
          </a:p>
          <a:p>
            <a:pPr lvl="1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99" y="2292701"/>
            <a:ext cx="4608001" cy="3801768"/>
          </a:xfrm>
          <a:prstGeom prst="rect">
            <a:avLst/>
          </a:prstGeom>
        </p:spPr>
      </p:pic>
      <p:pic>
        <p:nvPicPr>
          <p:cNvPr id="8194" name="Picture 2" descr="F:\Bilder\socialmediaicons_v190\google-24x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94" y="1192694"/>
            <a:ext cx="239788" cy="2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an der FAU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Twitter</a:t>
            </a:r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0" y="1620000"/>
            <a:ext cx="5574623" cy="4320000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05030"/>
              </p:ext>
            </p:extLst>
          </p:nvPr>
        </p:nvGraphicFramePr>
        <p:xfrm>
          <a:off x="5544000" y="1620000"/>
          <a:ext cx="3375892" cy="4320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839"/>
                <a:gridCol w="2431053"/>
              </a:tblGrid>
              <a:tr h="24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Betreiber</a:t>
                      </a:r>
                      <a:endParaRPr lang="de-D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Adresse</a:t>
                      </a:r>
                      <a:endParaRPr lang="de-D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WiSo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 dirty="0">
                          <a:effectLst/>
                          <a:hlinkClick r:id="rId3"/>
                        </a:rPr>
                        <a:t>https://twitter.com/#!/Infothek_WiWi</a:t>
                      </a:r>
                      <a:endParaRPr lang="de-D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RRZE 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3"/>
                        </a:rPr>
                        <a:t>https://twitter.com/#!/rrze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FSI Politik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3"/>
                        </a:rPr>
                        <a:t>https://twitter.com/#!/fsi_politik</a:t>
                      </a:r>
                      <a:r>
                        <a:rPr lang="de-DE" sz="1000">
                          <a:effectLst/>
                        </a:rPr>
                        <a:t> 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GSFAU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3"/>
                        </a:rPr>
                        <a:t>https://twitter.com/#!/GSFAU</a:t>
                      </a:r>
                      <a:r>
                        <a:rPr lang="de-DE" sz="1000">
                          <a:effectLst/>
                        </a:rPr>
                        <a:t> 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Bit eXpress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3"/>
                        </a:rPr>
                        <a:t>https://twitter.com/#!/biteXpress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Phil-Fak- Forum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3"/>
                        </a:rPr>
                        <a:t>https://twitter.com/#!/PhilFakForum</a:t>
                      </a:r>
                      <a:r>
                        <a:rPr lang="de-DE" sz="1000">
                          <a:effectLst/>
                        </a:rPr>
                        <a:t> 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UB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3"/>
                        </a:rPr>
                        <a:t>https://twitter.com/#!/UB_FAU</a:t>
                      </a:r>
                      <a:r>
                        <a:rPr lang="de-DE" sz="1000">
                          <a:effectLst/>
                        </a:rPr>
                        <a:t> 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Technische Fakultät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 dirty="0">
                          <a:effectLst/>
                          <a:hlinkClick r:id="rId3"/>
                        </a:rPr>
                        <a:t>https://twitter.com/#!/TF_UNI_Erlangen</a:t>
                      </a:r>
                      <a:r>
                        <a:rPr lang="de-DE" sz="100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mein campus Support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3"/>
                        </a:rPr>
                        <a:t>https://twitter.com/#!/meincampus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FSI CE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>
                          <a:effectLst/>
                          <a:hlinkClick r:id="rId3"/>
                        </a:rPr>
                        <a:t>https://twitter.com/#!/FSICE_Erlangen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RRZE: Webteam</a:t>
                      </a:r>
                      <a:endParaRPr lang="de-D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u="sng" dirty="0">
                          <a:effectLst/>
                          <a:hlinkClick r:id="rId3"/>
                        </a:rPr>
                        <a:t>https://twitter.com/#!/RRZEWebteam</a:t>
                      </a:r>
                      <a:r>
                        <a:rPr lang="de-DE" sz="100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02675" y="1693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F:\Bilder\socialmediaicons_v190\twitter-24x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20173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RZE-Folien">
  <a:themeElements>
    <a:clrScheme name="">
      <a:dk1>
        <a:srgbClr val="002D9A"/>
      </a:dk1>
      <a:lt1>
        <a:srgbClr val="0066CC"/>
      </a:lt1>
      <a:dk2>
        <a:srgbClr val="CBCBCB"/>
      </a:dk2>
      <a:lt2>
        <a:srgbClr val="000000"/>
      </a:lt2>
      <a:accent1>
        <a:srgbClr val="00CCFF"/>
      </a:accent1>
      <a:accent2>
        <a:srgbClr val="00FFCC"/>
      </a:accent2>
      <a:accent3>
        <a:srgbClr val="AAB8E2"/>
      </a:accent3>
      <a:accent4>
        <a:srgbClr val="002583"/>
      </a:accent4>
      <a:accent5>
        <a:srgbClr val="AAE2FF"/>
      </a:accent5>
      <a:accent6>
        <a:srgbClr val="00E7B9"/>
      </a:accent6>
      <a:hlink>
        <a:srgbClr val="980440"/>
      </a:hlink>
      <a:folHlink>
        <a:srgbClr val="FF7C80"/>
      </a:folHlink>
    </a:clrScheme>
    <a:fontScheme name="Folienmaster_RRZ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58775" marR="0" indent="-250825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58775" marR="0" indent="-250825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master_RRZ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RRZ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RRZ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58775" marR="0" indent="-250825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58775" marR="0" indent="-250825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RRZE-Folien</Template>
  <TotalTime>0</TotalTime>
  <Words>782</Words>
  <Application>Microsoft Office PowerPoint</Application>
  <PresentationFormat>Bildschirmpräsentation (4:3)</PresentationFormat>
  <Paragraphs>390</Paragraphs>
  <Slides>29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RRZE-Folien</vt:lpstr>
      <vt:lpstr>Benutzerdefiniertes Design</vt:lpstr>
      <vt:lpstr>Webmaster Campustreffen</vt:lpstr>
      <vt:lpstr>Social Media an der FAU</vt:lpstr>
      <vt:lpstr>Überblick  Einsatz 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Social Media an der FAU</vt:lpstr>
      <vt:lpstr>Google+ Hands on…     https://plus.google.com </vt:lpstr>
      <vt:lpstr>Vielen Dank!</vt:lpstr>
    </vt:vector>
  </TitlesOfParts>
  <Company>Friedrich Alexander Universität Erlangen-Nürnberg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Webmaster Campustreffen</dc:title>
  <dc:creator>Manager</dc:creator>
  <cp:lastModifiedBy>Manager</cp:lastModifiedBy>
  <cp:revision>26</cp:revision>
  <cp:lastPrinted>1601-01-01T00:00:00Z</cp:lastPrinted>
  <dcterms:created xsi:type="dcterms:W3CDTF">2012-05-30T12:32:14Z</dcterms:created>
  <dcterms:modified xsi:type="dcterms:W3CDTF">2012-05-31T09:49:29Z</dcterms:modified>
</cp:coreProperties>
</file>